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59" r:id="rId6"/>
    <p:sldMasterId id="2147483671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</p:sldIdLst>
  <p:sldSz cy="10287000" cx="18288000"/>
  <p:notesSz cx="6858000" cy="9144000"/>
  <p:embeddedFontLst>
    <p:embeddedFont>
      <p:font typeface="Poppins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42" roundtripDataSignature="AMtx7mjbJDDjokqjYKFyxMZ2Ocsc56cc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4ABB98F-6F82-443E-B814-6E7F356D87E4}">
  <a:tblStyle styleId="{14ABB98F-6F82-443E-B814-6E7F356D87E4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3A9F760-8DFB-4624-B17D-9C06A577B11A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4E8E8"/>
          </a:solidFill>
        </a:fill>
      </a:tcStyle>
    </a:wholeTbl>
    <a:band1H>
      <a:tcTxStyle/>
      <a:tcStyle>
        <a:fill>
          <a:solidFill>
            <a:srgbClr val="E8CFCF"/>
          </a:solidFill>
        </a:fill>
      </a:tcStyle>
    </a:band1H>
    <a:band2H>
      <a:tcTxStyle/>
    </a:band2H>
    <a:band1V>
      <a:tcTxStyle/>
      <a:tcStyle>
        <a:fill>
          <a:solidFill>
            <a:srgbClr val="E8CFCF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2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2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2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2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oppins-italic.fntdata"/><Relationship Id="rId20" Type="http://schemas.openxmlformats.org/officeDocument/2006/relationships/slide" Target="slides/slide12.xml"/><Relationship Id="rId42" Type="http://customschemas.google.com/relationships/presentationmetadata" Target="metadata"/><Relationship Id="rId41" Type="http://schemas.openxmlformats.org/officeDocument/2006/relationships/font" Target="fonts/Poppins-boldItalic.fntdata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slide" Target="slides/slide25.xml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35" Type="http://schemas.openxmlformats.org/officeDocument/2006/relationships/slide" Target="slides/slide27.xml"/><Relationship Id="rId12" Type="http://schemas.openxmlformats.org/officeDocument/2006/relationships/slide" Target="slides/slide4.xml"/><Relationship Id="rId34" Type="http://schemas.openxmlformats.org/officeDocument/2006/relationships/slide" Target="slides/slide26.xml"/><Relationship Id="rId15" Type="http://schemas.openxmlformats.org/officeDocument/2006/relationships/slide" Target="slides/slide7.xml"/><Relationship Id="rId37" Type="http://schemas.openxmlformats.org/officeDocument/2006/relationships/slide" Target="slides/slide29.xml"/><Relationship Id="rId14" Type="http://schemas.openxmlformats.org/officeDocument/2006/relationships/slide" Target="slides/slide6.xml"/><Relationship Id="rId36" Type="http://schemas.openxmlformats.org/officeDocument/2006/relationships/slide" Target="slides/slide28.xml"/><Relationship Id="rId17" Type="http://schemas.openxmlformats.org/officeDocument/2006/relationships/slide" Target="slides/slide9.xml"/><Relationship Id="rId39" Type="http://schemas.openxmlformats.org/officeDocument/2006/relationships/font" Target="fonts/Poppins-bold.fntdata"/><Relationship Id="rId16" Type="http://schemas.openxmlformats.org/officeDocument/2006/relationships/slide" Target="slides/slide8.xml"/><Relationship Id="rId38" Type="http://schemas.openxmlformats.org/officeDocument/2006/relationships/font" Target="fonts/Poppins-regular.fntdata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0" name="Google Shape;220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7" name="Google Shape;357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2" name="Google Shape;372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7" name="Google Shape;387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2" name="Google Shape;402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5" name="Google Shape;415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2" name="Google Shape;432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1" name="Google Shape;451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71" name="Google Shape;471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85" name="Google Shape;485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0" name="Google Shape;500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6" name="Google Shape;23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18" name="Google Shape;518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33" name="Google Shape;533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48" name="Google Shape;548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64" name="Google Shape;564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79" name="Google Shape;579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93" name="Google Shape;593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7" name="Google Shape;607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8" name="Google Shape;618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0" name="Google Shape;630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38" name="Google Shape;63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0" name="Google Shape;250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5" name="Google Shape;265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9" name="Google Shape;27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3" name="Google Shape;293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9" name="Google Shape;309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5" name="Google Shape;32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1" name="Google Shape;34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4"/>
          <p:cNvSpPr txBox="1"/>
          <p:nvPr>
            <p:ph type="title"/>
          </p:nvPr>
        </p:nvSpPr>
        <p:spPr>
          <a:xfrm>
            <a:off x="623400" y="890051"/>
            <a:ext cx="17041050" cy="1145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88" name="Google Shape;88;p44"/>
          <p:cNvSpPr txBox="1"/>
          <p:nvPr>
            <p:ph idx="1" type="body"/>
          </p:nvPr>
        </p:nvSpPr>
        <p:spPr>
          <a:xfrm>
            <a:off x="623400" y="2304950"/>
            <a:ext cx="1704105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Char char="•"/>
              <a:defRPr/>
            </a:lvl1pPr>
            <a:lvl2pPr indent="-34925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–"/>
              <a:defRPr/>
            </a:lvl2pPr>
            <a:lvl3pPr indent="-330200" lvl="2" marL="13716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600"/>
              <a:buChar char="•"/>
              <a:defRPr/>
            </a:lvl3pPr>
            <a:lvl4pPr indent="-311150" lvl="3" marL="18288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300"/>
              <a:buChar char="–"/>
              <a:defRPr/>
            </a:lvl4pPr>
            <a:lvl5pPr indent="-311150" lvl="4" marL="22860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300"/>
              <a:buChar char="»"/>
              <a:defRPr/>
            </a:lvl5pPr>
            <a:lvl6pPr indent="-311150" lvl="5" marL="2743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300"/>
              <a:buChar char="•"/>
              <a:defRPr/>
            </a:lvl6pPr>
            <a:lvl7pPr indent="-311150" lvl="6" marL="3200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300"/>
              <a:buChar char="•"/>
              <a:defRPr/>
            </a:lvl7pPr>
            <a:lvl8pPr indent="-311150" lvl="7" marL="36576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300"/>
              <a:buChar char="•"/>
              <a:defRPr/>
            </a:lvl8pPr>
            <a:lvl9pPr indent="-311150" lvl="8" marL="41148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300"/>
              <a:buChar char="•"/>
              <a:defRPr/>
            </a:lvl9pPr>
          </a:lstStyle>
          <a:p/>
        </p:txBody>
      </p:sp>
      <p:sp>
        <p:nvSpPr>
          <p:cNvPr id="89" name="Google Shape;89;p44"/>
          <p:cNvSpPr txBox="1"/>
          <p:nvPr>
            <p:ph idx="12" type="sldNum"/>
          </p:nvPr>
        </p:nvSpPr>
        <p:spPr>
          <a:xfrm>
            <a:off x="16944915" y="9326433"/>
            <a:ext cx="1097550" cy="787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7"/>
          <p:cNvSpPr txBox="1"/>
          <p:nvPr>
            <p:ph type="ctrTitle"/>
          </p:nvPr>
        </p:nvSpPr>
        <p:spPr>
          <a:xfrm>
            <a:off x="685800" y="2130425"/>
            <a:ext cx="7772400" cy="147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92" name="Google Shape;92;p47"/>
          <p:cNvSpPr txBox="1"/>
          <p:nvPr>
            <p:ph idx="1" type="subTitle"/>
          </p:nvPr>
        </p:nvSpPr>
        <p:spPr>
          <a:xfrm>
            <a:off x="1371600" y="3886200"/>
            <a:ext cx="6400800" cy="17527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47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94" name="Google Shape;94;p47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95" name="Google Shape;95;p47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98" name="Google Shape;98;p48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1pPr>
            <a:lvl2pPr indent="-3048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2pPr>
            <a:lvl3pPr indent="-3048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4pPr>
            <a:lvl5pPr indent="-3048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5pPr>
            <a:lvl6pPr indent="-3048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99" name="Google Shape;99;p48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00" name="Google Shape;100;p48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01" name="Google Shape;101;p48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9"/>
          <p:cNvSpPr txBox="1"/>
          <p:nvPr>
            <p:ph type="title"/>
          </p:nvPr>
        </p:nvSpPr>
        <p:spPr>
          <a:xfrm>
            <a:off x="722313" y="4406900"/>
            <a:ext cx="7772400" cy="13621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1" sz="405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04" name="Google Shape;104;p49"/>
          <p:cNvSpPr txBox="1"/>
          <p:nvPr>
            <p:ph idx="1" type="body"/>
          </p:nvPr>
        </p:nvSpPr>
        <p:spPr>
          <a:xfrm>
            <a:off x="722313" y="2906714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0475" lIns="60950" spcFirstLastPara="1" rIns="60950" wrap="square" tIns="304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95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100"/>
              <a:buNone/>
              <a:defRPr sz="16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135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135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135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135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135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13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49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06" name="Google Shape;106;p49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07" name="Google Shape;107;p49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10" name="Google Shape;110;p50"/>
          <p:cNvSpPr txBox="1"/>
          <p:nvPr>
            <p:ph idx="1" type="body"/>
          </p:nvPr>
        </p:nvSpPr>
        <p:spPr>
          <a:xfrm>
            <a:off x="457200" y="1600200"/>
            <a:ext cx="403875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4925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 sz="2850"/>
            </a:lvl1pPr>
            <a:lvl2pPr indent="-330200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2400"/>
            </a:lvl2pPr>
            <a:lvl3pPr indent="-311150" lvl="2" marL="13716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950"/>
            </a:lvl3pPr>
            <a:lvl4pPr indent="-3048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800"/>
            </a:lvl4pPr>
            <a:lvl5pPr indent="-3048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800"/>
            </a:lvl5pPr>
            <a:lvl6pPr indent="-3048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6pPr>
            <a:lvl7pPr indent="-3048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7pPr>
            <a:lvl8pPr indent="-3048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8pPr>
            <a:lvl9pPr indent="-3048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9pPr>
          </a:lstStyle>
          <a:p/>
        </p:txBody>
      </p:sp>
      <p:sp>
        <p:nvSpPr>
          <p:cNvPr id="111" name="Google Shape;111;p50"/>
          <p:cNvSpPr txBox="1"/>
          <p:nvPr>
            <p:ph idx="2" type="body"/>
          </p:nvPr>
        </p:nvSpPr>
        <p:spPr>
          <a:xfrm>
            <a:off x="4648200" y="1600200"/>
            <a:ext cx="403875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4925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 sz="2850"/>
            </a:lvl1pPr>
            <a:lvl2pPr indent="-330200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2400"/>
            </a:lvl2pPr>
            <a:lvl3pPr indent="-311150" lvl="2" marL="13716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950"/>
            </a:lvl3pPr>
            <a:lvl4pPr indent="-3048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800"/>
            </a:lvl4pPr>
            <a:lvl5pPr indent="-3048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800"/>
            </a:lvl5pPr>
            <a:lvl6pPr indent="-3048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6pPr>
            <a:lvl7pPr indent="-3048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7pPr>
            <a:lvl8pPr indent="-3048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8pPr>
            <a:lvl9pPr indent="-3048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9pPr>
          </a:lstStyle>
          <a:p/>
        </p:txBody>
      </p:sp>
      <p:sp>
        <p:nvSpPr>
          <p:cNvPr id="112" name="Google Shape;112;p50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13" name="Google Shape;113;p50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14" name="Google Shape;114;p50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17" name="Google Shape;117;p51"/>
          <p:cNvSpPr txBox="1"/>
          <p:nvPr>
            <p:ph idx="1" type="body"/>
          </p:nvPr>
        </p:nvSpPr>
        <p:spPr>
          <a:xfrm>
            <a:off x="457200" y="1535114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30475" lIns="60950" spcFirstLastPara="1" rIns="60950" wrap="square" tIns="304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950"/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9pPr>
          </a:lstStyle>
          <a:p/>
        </p:txBody>
      </p:sp>
      <p:sp>
        <p:nvSpPr>
          <p:cNvPr id="118" name="Google Shape;118;p51"/>
          <p:cNvSpPr txBox="1"/>
          <p:nvPr>
            <p:ph idx="2" type="body"/>
          </p:nvPr>
        </p:nvSpPr>
        <p:spPr>
          <a:xfrm>
            <a:off x="457200" y="2174876"/>
            <a:ext cx="4040100" cy="39514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400"/>
            </a:lvl1pPr>
            <a:lvl2pPr indent="-311150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–"/>
              <a:defRPr sz="1950"/>
            </a:lvl2pPr>
            <a:lvl3pPr indent="-3048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3pPr>
            <a:lvl4pPr indent="-29845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650"/>
            </a:lvl4pPr>
            <a:lvl5pPr indent="-29845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650"/>
            </a:lvl5pPr>
            <a:lvl6pPr indent="-29845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6pPr>
            <a:lvl7pPr indent="-29845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7pPr>
            <a:lvl8pPr indent="-29845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8pPr>
            <a:lvl9pPr indent="-29845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9pPr>
          </a:lstStyle>
          <a:p/>
        </p:txBody>
      </p:sp>
      <p:sp>
        <p:nvSpPr>
          <p:cNvPr id="119" name="Google Shape;119;p51"/>
          <p:cNvSpPr txBox="1"/>
          <p:nvPr>
            <p:ph idx="3" type="body"/>
          </p:nvPr>
        </p:nvSpPr>
        <p:spPr>
          <a:xfrm>
            <a:off x="4645025" y="1535114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30475" lIns="60950" spcFirstLastPara="1" rIns="60950" wrap="square" tIns="304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b="1" sz="1950"/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1" sz="1650"/>
            </a:lvl9pPr>
          </a:lstStyle>
          <a:p/>
        </p:txBody>
      </p:sp>
      <p:sp>
        <p:nvSpPr>
          <p:cNvPr id="120" name="Google Shape;120;p51"/>
          <p:cNvSpPr txBox="1"/>
          <p:nvPr>
            <p:ph idx="4" type="body"/>
          </p:nvPr>
        </p:nvSpPr>
        <p:spPr>
          <a:xfrm>
            <a:off x="4645025" y="2174876"/>
            <a:ext cx="4041900" cy="39514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400"/>
            </a:lvl1pPr>
            <a:lvl2pPr indent="-311150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–"/>
              <a:defRPr sz="1950"/>
            </a:lvl2pPr>
            <a:lvl3pPr indent="-3048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/>
            </a:lvl3pPr>
            <a:lvl4pPr indent="-29845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650"/>
            </a:lvl4pPr>
            <a:lvl5pPr indent="-29845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650"/>
            </a:lvl5pPr>
            <a:lvl6pPr indent="-29845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6pPr>
            <a:lvl7pPr indent="-29845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7pPr>
            <a:lvl8pPr indent="-29845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8pPr>
            <a:lvl9pPr indent="-29845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650"/>
            </a:lvl9pPr>
          </a:lstStyle>
          <a:p/>
        </p:txBody>
      </p:sp>
      <p:sp>
        <p:nvSpPr>
          <p:cNvPr id="121" name="Google Shape;121;p51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22" name="Google Shape;122;p51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23" name="Google Shape;123;p51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26" name="Google Shape;126;p52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27" name="Google Shape;127;p52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28" name="Google Shape;128;p52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3"/>
          <p:cNvSpPr txBox="1"/>
          <p:nvPr>
            <p:ph type="title"/>
          </p:nvPr>
        </p:nvSpPr>
        <p:spPr>
          <a:xfrm>
            <a:off x="457200" y="273049"/>
            <a:ext cx="300825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30475" lIns="60950" spcFirstLastPara="1" rIns="60950" wrap="square" tIns="304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  <a:defRPr b="1" sz="195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31" name="Google Shape;131;p53"/>
          <p:cNvSpPr txBox="1"/>
          <p:nvPr>
            <p:ph idx="1" type="body"/>
          </p:nvPr>
        </p:nvSpPr>
        <p:spPr>
          <a:xfrm>
            <a:off x="3575051" y="273050"/>
            <a:ext cx="5111550" cy="58531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3150"/>
            </a:lvl1pPr>
            <a:lvl2pPr indent="-34925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 sz="2850"/>
            </a:lvl2pPr>
            <a:lvl3pPr indent="-330200" lvl="2" marL="13716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2400"/>
            </a:lvl3pPr>
            <a:lvl4pPr indent="-311150" lvl="3" marL="18288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–"/>
              <a:defRPr sz="1950"/>
            </a:lvl4pPr>
            <a:lvl5pPr indent="-311150" lvl="4" marL="22860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»"/>
              <a:defRPr sz="1950"/>
            </a:lvl5pPr>
            <a:lvl6pPr indent="-311150" lvl="5" marL="2743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950"/>
            </a:lvl6pPr>
            <a:lvl7pPr indent="-311150" lvl="6" marL="3200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950"/>
            </a:lvl7pPr>
            <a:lvl8pPr indent="-311150" lvl="7" marL="36576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950"/>
            </a:lvl8pPr>
            <a:lvl9pPr indent="-311150" lvl="8" marL="41148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950"/>
            </a:lvl9pPr>
          </a:lstStyle>
          <a:p/>
        </p:txBody>
      </p:sp>
      <p:sp>
        <p:nvSpPr>
          <p:cNvPr id="132" name="Google Shape;132;p53"/>
          <p:cNvSpPr txBox="1"/>
          <p:nvPr>
            <p:ph idx="2" type="body"/>
          </p:nvPr>
        </p:nvSpPr>
        <p:spPr>
          <a:xfrm>
            <a:off x="457200" y="1435100"/>
            <a:ext cx="3008250" cy="46912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350"/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1050"/>
            </a:lvl3pPr>
            <a:lvl4pPr indent="-228600" lvl="3" marL="18288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/>
        </p:txBody>
      </p:sp>
      <p:sp>
        <p:nvSpPr>
          <p:cNvPr id="133" name="Google Shape;133;p53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34" name="Google Shape;134;p53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35" name="Google Shape;135;p53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T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4"/>
          <p:cNvSpPr txBox="1"/>
          <p:nvPr>
            <p:ph type="title"/>
          </p:nvPr>
        </p:nvSpPr>
        <p:spPr>
          <a:xfrm>
            <a:off x="1792289" y="4800600"/>
            <a:ext cx="5486400" cy="566550"/>
          </a:xfrm>
          <a:prstGeom prst="rect">
            <a:avLst/>
          </a:prstGeom>
          <a:noFill/>
          <a:ln>
            <a:noFill/>
          </a:ln>
        </p:spPr>
        <p:txBody>
          <a:bodyPr anchorCtr="0" anchor="b" bIns="30475" lIns="60950" spcFirstLastPara="1" rIns="60950" wrap="square" tIns="304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  <a:defRPr b="1" sz="195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38" name="Google Shape;138;p54"/>
          <p:cNvSpPr/>
          <p:nvPr>
            <p:ph idx="2" type="pic"/>
          </p:nvPr>
        </p:nvSpPr>
        <p:spPr>
          <a:xfrm>
            <a:off x="1792289" y="612776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54"/>
          <p:cNvSpPr txBox="1"/>
          <p:nvPr>
            <p:ph idx="1" type="body"/>
          </p:nvPr>
        </p:nvSpPr>
        <p:spPr>
          <a:xfrm>
            <a:off x="1792289" y="5367338"/>
            <a:ext cx="5486400" cy="8050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350"/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1050"/>
            </a:lvl3pPr>
            <a:lvl4pPr indent="-228600" lvl="3" marL="18288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/>
        </p:txBody>
      </p:sp>
      <p:sp>
        <p:nvSpPr>
          <p:cNvPr id="140" name="Google Shape;140;p54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41" name="Google Shape;141;p54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42" name="Google Shape;142;p54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45" name="Google Shape;145;p55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1pPr>
            <a:lvl2pPr indent="-3048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2pPr>
            <a:lvl3pPr indent="-3048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4pPr>
            <a:lvl5pPr indent="-3048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5pPr>
            <a:lvl6pPr indent="-3048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146" name="Google Shape;146;p55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47" name="Google Shape;147;p55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48" name="Google Shape;148;p55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6"/>
          <p:cNvSpPr txBox="1"/>
          <p:nvPr>
            <p:ph type="title"/>
          </p:nvPr>
        </p:nvSpPr>
        <p:spPr>
          <a:xfrm rot="5400000">
            <a:off x="4732425" y="2171613"/>
            <a:ext cx="585135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51" name="Google Shape;151;p56"/>
          <p:cNvSpPr txBox="1"/>
          <p:nvPr>
            <p:ph idx="1" type="body"/>
          </p:nvPr>
        </p:nvSpPr>
        <p:spPr>
          <a:xfrm rot="5400000">
            <a:off x="541500" y="190488"/>
            <a:ext cx="5851350" cy="601965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1pPr>
            <a:lvl2pPr indent="-3048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2pPr>
            <a:lvl3pPr indent="-3048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4pPr>
            <a:lvl5pPr indent="-3048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5pPr>
            <a:lvl6pPr indent="-3048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152" name="Google Shape;152;p56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53" name="Google Shape;153;p56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/>
        </p:txBody>
      </p:sp>
      <p:sp>
        <p:nvSpPr>
          <p:cNvPr id="154" name="Google Shape;154;p56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4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4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5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8" name="Google Shape;168;p5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5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5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58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4" name="Google Shape;174;p58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5" name="Google Shape;175;p5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5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5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5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1" name="Google Shape;181;p5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82" name="Google Shape;182;p5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3" name="Google Shape;183;p5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84" name="Google Shape;184;p5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5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6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6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6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6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95" name="Google Shape;195;p6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6" name="Google Shape;196;p6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6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6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6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202" name="Google Shape;202;p6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203" name="Google Shape;203;p6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6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6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63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9" name="Google Shape;209;p6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6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6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4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64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5" name="Google Shape;215;p6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6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6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0" name="Google Shape;30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1" name="Google Shape;31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1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8" name="Google Shape;38;p1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1" name="Google Shape;51;p1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2" name="Google Shape;52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9" name="Google Shape;59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0.xml"/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/Relationships>
</file>

<file path=ppt/slideMasters/_rels/slideMaster3.xml.rels><?xml version="1.0" encoding="UTF-8" standalone="yes"?><Relationships xmlns="http://schemas.openxmlformats.org/package/2006/relationships"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libri"/>
              <a:buNone/>
              <a:defRPr b="0" i="0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4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>
            <a:lvl1pPr indent="-36195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925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115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115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115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115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115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43"/>
          <p:cNvSpPr txBox="1"/>
          <p:nvPr>
            <p:ph idx="10" type="dt"/>
          </p:nvPr>
        </p:nvSpPr>
        <p:spPr>
          <a:xfrm>
            <a:off x="457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43"/>
          <p:cNvSpPr txBox="1"/>
          <p:nvPr>
            <p:ph idx="11" type="ftr"/>
          </p:nvPr>
        </p:nvSpPr>
        <p:spPr>
          <a:xfrm>
            <a:off x="3124200" y="6356351"/>
            <a:ext cx="28957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43"/>
          <p:cNvSpPr txBox="1"/>
          <p:nvPr>
            <p:ph idx="12" type="sldNum"/>
          </p:nvPr>
        </p:nvSpPr>
        <p:spPr>
          <a:xfrm>
            <a:off x="6553200" y="6356351"/>
            <a:ext cx="2133450" cy="364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80" name="Google Shape;80;p43"/>
          <p:cNvGrpSpPr/>
          <p:nvPr/>
        </p:nvGrpSpPr>
        <p:grpSpPr>
          <a:xfrm>
            <a:off x="-1139233" y="186690"/>
            <a:ext cx="19620662" cy="11319971"/>
            <a:chOff x="-1139176" y="186681"/>
            <a:chExt cx="19619680" cy="11319405"/>
          </a:xfrm>
        </p:grpSpPr>
        <p:grpSp>
          <p:nvGrpSpPr>
            <p:cNvPr id="81" name="Google Shape;81;p43"/>
            <p:cNvGrpSpPr/>
            <p:nvPr/>
          </p:nvGrpSpPr>
          <p:grpSpPr>
            <a:xfrm>
              <a:off x="-1139176" y="9673702"/>
              <a:ext cx="12831403" cy="1832384"/>
              <a:chOff x="0" y="0"/>
              <a:chExt cx="3379442" cy="482600"/>
            </a:xfrm>
          </p:grpSpPr>
          <p:sp>
            <p:nvSpPr>
              <p:cNvPr id="82" name="Google Shape;82;p43"/>
              <p:cNvSpPr/>
              <p:nvPr/>
            </p:nvSpPr>
            <p:spPr>
              <a:xfrm>
                <a:off x="0" y="0"/>
                <a:ext cx="3379442" cy="482600"/>
              </a:xfrm>
              <a:custGeom>
                <a:rect b="b" l="l" r="r" t="t"/>
                <a:pathLst>
                  <a:path extrusionOk="0" h="482600" w="3379442">
                    <a:moveTo>
                      <a:pt x="3141317" y="0"/>
                    </a:moveTo>
                    <a:lnTo>
                      <a:pt x="3379442" y="238125"/>
                    </a:lnTo>
                    <a:lnTo>
                      <a:pt x="3379442" y="244475"/>
                    </a:lnTo>
                    <a:lnTo>
                      <a:pt x="3141317" y="482600"/>
                    </a:lnTo>
                    <a:lnTo>
                      <a:pt x="238125" y="482600"/>
                    </a:lnTo>
                    <a:lnTo>
                      <a:pt x="0" y="244475"/>
                    </a:lnTo>
                    <a:lnTo>
                      <a:pt x="0" y="238125"/>
                    </a:lnTo>
                    <a:lnTo>
                      <a:pt x="238125" y="0"/>
                    </a:lnTo>
                    <a:lnTo>
                      <a:pt x="31413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DE59"/>
                  </a:gs>
                  <a:gs pos="100000">
                    <a:srgbClr val="FF914D"/>
                  </a:gs>
                </a:gsLst>
                <a:lin ang="0" scaled="0"/>
              </a:gradFill>
              <a:ln>
                <a:noFill/>
              </a:ln>
            </p:spPr>
          </p:sp>
          <p:sp>
            <p:nvSpPr>
              <p:cNvPr id="83" name="Google Shape;83;p43"/>
              <p:cNvSpPr txBox="1"/>
              <p:nvPr/>
            </p:nvSpPr>
            <p:spPr>
              <a:xfrm>
                <a:off x="63500" y="6350"/>
                <a:ext cx="3252300" cy="41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3875" lIns="33875" spcFirstLastPara="1" rIns="33875" wrap="square" tIns="33875">
                <a:noAutofit/>
              </a:bodyPr>
              <a:lstStyle/>
              <a:p>
                <a:pPr indent="0" lvl="0" marL="0" marR="0" rtl="0" algn="ctr">
                  <a:lnSpc>
                    <a:spcPct val="1595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4" name="Google Shape;84;p43"/>
            <p:cNvSpPr/>
            <p:nvPr/>
          </p:nvSpPr>
          <p:spPr>
            <a:xfrm rot="8959864">
              <a:off x="11683146" y="1234393"/>
              <a:ext cx="5708270" cy="5835591"/>
            </a:xfrm>
            <a:custGeom>
              <a:rect b="b" l="l" r="r" t="t"/>
              <a:pathLst>
                <a:path extrusionOk="0" h="5836467" w="5709126">
                  <a:moveTo>
                    <a:pt x="0" y="0"/>
                  </a:moveTo>
                  <a:lnTo>
                    <a:pt x="5709126" y="0"/>
                  </a:lnTo>
                  <a:lnTo>
                    <a:pt x="5709126" y="5836467"/>
                  </a:lnTo>
                  <a:lnTo>
                    <a:pt x="0" y="583646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">
                <a:alphaModFix amt="20000"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85" name="Google Shape;85;p43"/>
            <p:cNvSpPr/>
            <p:nvPr/>
          </p:nvSpPr>
          <p:spPr>
            <a:xfrm>
              <a:off x="387774" y="187447"/>
              <a:ext cx="2646864" cy="3809531"/>
            </a:xfrm>
            <a:custGeom>
              <a:rect b="b" l="l" r="r" t="t"/>
              <a:pathLst>
                <a:path extrusionOk="0" h="3809531" w="2646864">
                  <a:moveTo>
                    <a:pt x="0" y="0"/>
                  </a:moveTo>
                  <a:lnTo>
                    <a:pt x="2646865" y="0"/>
                  </a:lnTo>
                  <a:lnTo>
                    <a:pt x="2646865" y="3809530"/>
                  </a:lnTo>
                  <a:lnTo>
                    <a:pt x="0" y="380953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>
                <a:alphaModFix/>
              </a:blip>
              <a:stretch>
                <a:fillRect b="-24594" l="0" r="0" t="-26025"/>
              </a:stretch>
            </a:blipFill>
            <a:ln>
              <a:noFill/>
            </a:ln>
          </p:spPr>
        </p: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7" name="Google Shape;157;p4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8" name="Google Shape;158;p4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9" name="Google Shape;159;p4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0" name="Google Shape;160;p4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2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image" Target="../media/image14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5" Type="http://schemas.openxmlformats.org/officeDocument/2006/relationships/image" Target="../media/image4.png"/><Relationship Id="rId6" Type="http://schemas.openxmlformats.org/officeDocument/2006/relationships/image" Target="../media/image12.png"/><Relationship Id="rId7" Type="http://schemas.openxmlformats.org/officeDocument/2006/relationships/image" Target="../media/image10.png"/><Relationship Id="rId8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1" Type="http://schemas.openxmlformats.org/officeDocument/2006/relationships/image" Target="../media/image21.png"/><Relationship Id="rId10" Type="http://schemas.openxmlformats.org/officeDocument/2006/relationships/image" Target="../media/image17.png"/><Relationship Id="rId1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5" Type="http://schemas.openxmlformats.org/officeDocument/2006/relationships/image" Target="../media/image4.png"/><Relationship Id="rId6" Type="http://schemas.openxmlformats.org/officeDocument/2006/relationships/image" Target="../media/image12.png"/><Relationship Id="rId7" Type="http://schemas.openxmlformats.org/officeDocument/2006/relationships/image" Target="../media/image10.png"/><Relationship Id="rId8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5.png"/><Relationship Id="rId4" Type="http://schemas.openxmlformats.org/officeDocument/2006/relationships/image" Target="../media/image5.png"/><Relationship Id="rId5" Type="http://schemas.openxmlformats.org/officeDocument/2006/relationships/image" Target="../media/image2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9.png"/><Relationship Id="rId4" Type="http://schemas.openxmlformats.org/officeDocument/2006/relationships/image" Target="../media/image5.png"/><Relationship Id="rId5" Type="http://schemas.openxmlformats.org/officeDocument/2006/relationships/image" Target="../media/image2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2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16"/>
          <p:cNvGrpSpPr/>
          <p:nvPr/>
        </p:nvGrpSpPr>
        <p:grpSpPr>
          <a:xfrm>
            <a:off x="-3434404" y="-2424537"/>
            <a:ext cx="22827326" cy="3667449"/>
            <a:chOff x="0" y="0"/>
            <a:chExt cx="5660972" cy="909494"/>
          </a:xfrm>
        </p:grpSpPr>
        <p:sp>
          <p:nvSpPr>
            <p:cNvPr id="223" name="Google Shape;223;p16"/>
            <p:cNvSpPr/>
            <p:nvPr/>
          </p:nvSpPr>
          <p:spPr>
            <a:xfrm>
              <a:off x="0" y="0"/>
              <a:ext cx="5660972" cy="909494"/>
            </a:xfrm>
            <a:custGeom>
              <a:rect b="b" l="l" r="r" t="t"/>
              <a:pathLst>
                <a:path extrusionOk="0" h="909494" w="5660972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24" name="Google Shape;224;p16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5" name="Google Shape;225;p16"/>
          <p:cNvSpPr/>
          <p:nvPr/>
        </p:nvSpPr>
        <p:spPr>
          <a:xfrm rot="-9425734">
            <a:off x="8385002" y="475598"/>
            <a:ext cx="8761718" cy="8957147"/>
          </a:xfrm>
          <a:custGeom>
            <a:rect b="b" l="l" r="r" t="t"/>
            <a:pathLst>
              <a:path extrusionOk="0" h="8957146" w="8761717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0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6" name="Google Shape;226;p16"/>
          <p:cNvSpPr/>
          <p:nvPr/>
        </p:nvSpPr>
        <p:spPr>
          <a:xfrm rot="4876606">
            <a:off x="-2631016" y="7726571"/>
            <a:ext cx="4714160" cy="4819308"/>
          </a:xfrm>
          <a:custGeom>
            <a:rect b="b" l="l" r="r" t="t"/>
            <a:pathLst>
              <a:path extrusionOk="0" h="4819308" w="4714159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7" name="Google Shape;227;p16"/>
          <p:cNvSpPr/>
          <p:nvPr/>
        </p:nvSpPr>
        <p:spPr>
          <a:xfrm>
            <a:off x="11857222" y="1719909"/>
            <a:ext cx="4955369" cy="7132071"/>
          </a:xfrm>
          <a:custGeom>
            <a:rect b="b" l="l" r="r" t="t"/>
            <a:pathLst>
              <a:path extrusionOk="0" h="7132071" w="4955368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</p:sp>
      <p:grpSp>
        <p:nvGrpSpPr>
          <p:cNvPr id="228" name="Google Shape;228;p16"/>
          <p:cNvGrpSpPr/>
          <p:nvPr/>
        </p:nvGrpSpPr>
        <p:grpSpPr>
          <a:xfrm>
            <a:off x="-955071" y="9490985"/>
            <a:ext cx="20770739" cy="2231372"/>
            <a:chOff x="0" y="0"/>
            <a:chExt cx="9609927" cy="1032381"/>
          </a:xfrm>
        </p:grpSpPr>
        <p:sp>
          <p:nvSpPr>
            <p:cNvPr id="229" name="Google Shape;229;p16"/>
            <p:cNvSpPr/>
            <p:nvPr/>
          </p:nvSpPr>
          <p:spPr>
            <a:xfrm>
              <a:off x="0" y="0"/>
              <a:ext cx="9609927" cy="1032381"/>
            </a:xfrm>
            <a:custGeom>
              <a:rect b="b" l="l" r="r" t="t"/>
              <a:pathLst>
                <a:path extrusionOk="0" h="1032381" w="9609927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30" name="Google Shape;230;p16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1" name="Google Shape;231;p16"/>
          <p:cNvSpPr/>
          <p:nvPr/>
        </p:nvSpPr>
        <p:spPr>
          <a:xfrm>
            <a:off x="5028343" y="1881917"/>
            <a:ext cx="1959027" cy="1583916"/>
          </a:xfrm>
          <a:custGeom>
            <a:rect b="b" l="l" r="r" t="t"/>
            <a:pathLst>
              <a:path extrusionOk="0" h="1625393" w="1959027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6"/>
          <p:cNvSpPr txBox="1"/>
          <p:nvPr/>
        </p:nvSpPr>
        <p:spPr>
          <a:xfrm>
            <a:off x="438306" y="3676634"/>
            <a:ext cx="11040000" cy="66970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TRAINING OF CORE TRAINERS FOR CPG MANAGEMENT OF BIPOLAR DISORDER (SECOND EDITION)</a:t>
            </a:r>
            <a:endParaRPr/>
          </a:p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462DD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PHARMACOTHERAPY: MANIC AND DEPRESSIVE EPISODES</a:t>
            </a:r>
            <a:endParaRPr/>
          </a:p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Dr. Christabel Esther Terence</a:t>
            </a:r>
            <a:endParaRPr/>
          </a:p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Psychiatrist, Hospital Raja Permaisuri Bainun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endParaRPr/>
          </a:p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Dr. Lee Wen Jih</a:t>
            </a:r>
            <a:endParaRPr b="1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Psychiatrist, Hospital Bahagia Ulu Kinta </a:t>
            </a:r>
            <a:endParaRPr/>
          </a:p>
          <a:p>
            <a:pPr indent="0" lvl="0" marL="0" marR="0" rtl="0" algn="ctr">
              <a:lnSpc>
                <a:spcPct val="1084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934" u="none" cap="none" strike="noStrike">
              <a:solidFill>
                <a:srgbClr val="462DD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33" name="Google Shape;233;p16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4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0" name="Google Shape;360;p2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361" name="Google Shape;361;p24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4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3" name="Google Shape;363;p24"/>
          <p:cNvSpPr/>
          <p:nvPr/>
        </p:nvSpPr>
        <p:spPr>
          <a:xfrm rot="8958111">
            <a:off x="11649136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4"/>
          <p:cNvSpPr/>
          <p:nvPr/>
        </p:nvSpPr>
        <p:spPr>
          <a:xfrm>
            <a:off x="211811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4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366" name="Google Shape;366;p24"/>
          <p:cNvSpPr txBox="1"/>
          <p:nvPr/>
        </p:nvSpPr>
        <p:spPr>
          <a:xfrm>
            <a:off x="3325647" y="468744"/>
            <a:ext cx="14962353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75"/>
              <a:buFont typeface="Calibri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Systematic review on brexpiprazole on adults with BD I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67" name="Google Shape;367;p24"/>
          <p:cNvGraphicFramePr/>
          <p:nvPr/>
        </p:nvGraphicFramePr>
        <p:xfrm>
          <a:off x="3237279" y="203294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{63A9F760-8DFB-4624-B17D-9C06A577B11A}</a:tableStyleId>
              </a:tblPr>
              <a:tblGrid>
                <a:gridCol w="7115950"/>
                <a:gridCol w="7115950"/>
              </a:tblGrid>
              <a:tr h="550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/>
                        <a:t>Effectiveness</a:t>
                      </a:r>
                      <a:endParaRPr sz="40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u="none" cap="none" strike="noStrike"/>
                        <a:t>Acceptability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62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b="0"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No difference in YMRS scores at 21 days compared with placebo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/>
                        <a:t> </a:t>
                      </a:r>
                      <a:r>
                        <a:rPr b="0" lang="en-US" sz="4000" u="none" cap="none" strike="noStrike"/>
                        <a:t>Akathisia was the only AE reported, with an incidence of 5%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68" name="Google Shape;368;p24"/>
          <p:cNvSpPr txBox="1"/>
          <p:nvPr/>
        </p:nvSpPr>
        <p:spPr>
          <a:xfrm>
            <a:off x="13182916" y="9447802"/>
            <a:ext cx="72840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31. Vieta E, Sachs G, Chang D, et al. 2021;35(8):971-82. 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4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5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5" name="Google Shape;375;p25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376" name="Google Shape;376;p25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25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8" name="Google Shape;378;p25"/>
          <p:cNvSpPr/>
          <p:nvPr/>
        </p:nvSpPr>
        <p:spPr>
          <a:xfrm rot="8958111">
            <a:off x="11649136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25"/>
          <p:cNvSpPr/>
          <p:nvPr/>
        </p:nvSpPr>
        <p:spPr>
          <a:xfrm>
            <a:off x="211811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25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381" name="Google Shape;381;p25"/>
          <p:cNvSpPr txBox="1"/>
          <p:nvPr/>
        </p:nvSpPr>
        <p:spPr>
          <a:xfrm>
            <a:off x="3113836" y="1011139"/>
            <a:ext cx="14962353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Open-label RCT comparing combinations of lithium with either valproate or carbamazepine on young adults (18-35 y/o) with BD1</a:t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82" name="Google Shape;382;p25"/>
          <p:cNvGraphicFramePr/>
          <p:nvPr/>
        </p:nvGraphicFramePr>
        <p:xfrm>
          <a:off x="3188239" y="257576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{63A9F760-8DFB-4624-B17D-9C06A577B11A}</a:tableStyleId>
              </a:tblPr>
              <a:tblGrid>
                <a:gridCol w="7115950"/>
                <a:gridCol w="7115950"/>
              </a:tblGrid>
              <a:tr h="550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/>
                        <a:t>Effectiveness</a:t>
                      </a:r>
                      <a:endParaRPr sz="40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u="none" cap="none" strike="noStrike"/>
                        <a:t>Acceptability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62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b="0" lang="en-US" sz="4000" u="none" cap="none" strike="noStrike"/>
                        <a:t>Both groups had significant improvement in YMRS scores at 8 weeks, with no significant differences between the groups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/>
                        <a:t> </a:t>
                      </a:r>
                      <a:r>
                        <a:rPr b="0" lang="en-US" sz="4000" u="none" cap="none" strike="noStrike"/>
                        <a:t>AE reported in lithium + valproate group:</a:t>
                      </a:r>
                      <a:endParaRPr sz="40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b="0" lang="en-US" sz="4000" u="none" cap="none" strike="noStrike"/>
                        <a:t>Fatigue, weight gain and decreased sexual desire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62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t/>
                      </a:r>
                      <a:endParaRPr b="0" sz="4000" u="none" cap="none" strike="noStrike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b="0" lang="en-US" sz="4000" u="none" cap="none" strike="noStrike"/>
                        <a:t>AE reported in lithium + carbamazepine group:</a:t>
                      </a:r>
                      <a:endParaRPr sz="40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b="0" lang="en-US" sz="4000" u="none" cap="none" strike="noStrike"/>
                        <a:t>Diarrhea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83" name="Google Shape;383;p25"/>
          <p:cNvSpPr txBox="1"/>
          <p:nvPr/>
        </p:nvSpPr>
        <p:spPr>
          <a:xfrm>
            <a:off x="12548298" y="9390035"/>
            <a:ext cx="979322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32. Missio G, Moreno DH, Demetrio FN, et al. 2019;20(1):608. </a:t>
            </a:r>
            <a:endParaRPr/>
          </a:p>
        </p:txBody>
      </p:sp>
      <p:sp>
        <p:nvSpPr>
          <p:cNvPr id="384" name="Google Shape;384;p25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6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0" name="Google Shape;390;p26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391" name="Google Shape;391;p26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2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3" name="Google Shape;393;p26"/>
          <p:cNvSpPr/>
          <p:nvPr/>
        </p:nvSpPr>
        <p:spPr>
          <a:xfrm rot="8958111">
            <a:off x="11649136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26"/>
          <p:cNvSpPr/>
          <p:nvPr/>
        </p:nvSpPr>
        <p:spPr>
          <a:xfrm>
            <a:off x="211811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26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396" name="Google Shape;396;p26"/>
          <p:cNvSpPr txBox="1"/>
          <p:nvPr/>
        </p:nvSpPr>
        <p:spPr>
          <a:xfrm>
            <a:off x="3485698" y="734695"/>
            <a:ext cx="14962353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Post-hoc analysis of 3 RCTs on adults with bipolar mania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97" name="Google Shape;397;p26"/>
          <p:cNvGraphicFramePr/>
          <p:nvPr/>
        </p:nvGraphicFramePr>
        <p:xfrm>
          <a:off x="3237279" y="209221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{63A9F760-8DFB-4624-B17D-9C06A577B11A}</a:tableStyleId>
              </a:tblPr>
              <a:tblGrid>
                <a:gridCol w="6653900"/>
                <a:gridCol w="7577975"/>
              </a:tblGrid>
              <a:tr h="550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rPr lang="en-US" sz="3600" u="none" cap="none" strike="noStrike"/>
                        <a:t>Effectiveness</a:t>
                      </a:r>
                      <a:endParaRPr sz="36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Acceptability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7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rPr b="0" lang="en-US" sz="3600" u="none" cap="none" strike="noStrike"/>
                        <a:t>Cariprazine as more effective than placebo in reducing YMRS scores </a:t>
                      </a:r>
                      <a:endParaRPr sz="3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rPr b="0" lang="en-US" sz="3600" u="none" cap="none" strike="noStrike"/>
                        <a:t>Cariprazine appeared to have dose-related response in terms of:</a:t>
                      </a:r>
                      <a:endParaRPr sz="3600" u="none" cap="none" strike="noStrike"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Arial"/>
                        <a:buChar char="•"/>
                      </a:pPr>
                      <a:r>
                        <a:rPr b="0" lang="en-US" sz="3600" u="none" cap="none" strike="noStrike"/>
                        <a:t>extra-pyramidal symptoms (EPS)</a:t>
                      </a:r>
                      <a:endParaRPr sz="3600" u="none" cap="none" strike="noStrike"/>
                    </a:p>
                    <a:p>
                      <a:pPr indent="-34290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Arial"/>
                        <a:buChar char="•"/>
                      </a:pPr>
                      <a:r>
                        <a:rPr b="0" lang="en-US" sz="3600" u="none" cap="none" strike="noStrike"/>
                        <a:t>changes in ALT and AST levels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62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t/>
                      </a:r>
                      <a:endParaRPr b="0" sz="3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rPr b="0" lang="en-US" sz="3600" u="none" cap="none" strike="noStrike"/>
                        <a:t>Cariprazine had a low incidence of serious Aes with no significant difference between groups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98" name="Google Shape;398;p26"/>
          <p:cNvSpPr txBox="1"/>
          <p:nvPr/>
        </p:nvSpPr>
        <p:spPr>
          <a:xfrm>
            <a:off x="13655928" y="9447802"/>
            <a:ext cx="72840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33. Earley W, Durgam S, Lu K, et al. 2017;215:205-12.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26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27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5" name="Google Shape;405;p27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406" name="Google Shape;406;p27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8" name="Google Shape;408;p27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27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27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pic>
        <p:nvPicPr>
          <p:cNvPr id="411" name="Google Shape;411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17613" y="187447"/>
            <a:ext cx="14426468" cy="9486255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27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8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28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9" name="Google Shape;419;p28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420" name="Google Shape;420;p28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2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2" name="Google Shape;422;p28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28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pic>
        <p:nvPicPr>
          <p:cNvPr id="424" name="Google Shape;424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57980" y="1416026"/>
            <a:ext cx="10631838" cy="4088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700151" y="7172410"/>
            <a:ext cx="5672002" cy="1554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98182" y="480518"/>
            <a:ext cx="1789803" cy="6120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823168" y="6625474"/>
            <a:ext cx="8509519" cy="2969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2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5459812" y="480518"/>
            <a:ext cx="1871303" cy="6144956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28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96820" y="374472"/>
            <a:ext cx="7895004" cy="7943776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29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29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7" name="Google Shape;437;p29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438" name="Google Shape;438;p29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9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0" name="Google Shape;440;p29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29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pic>
        <p:nvPicPr>
          <p:cNvPr id="442" name="Google Shape;442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700151" y="7172410"/>
            <a:ext cx="5672002" cy="1554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23168" y="6625474"/>
            <a:ext cx="8509519" cy="2969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2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838218" y="601103"/>
            <a:ext cx="1789803" cy="5877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2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3931374" y="601103"/>
            <a:ext cx="1768410" cy="5931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2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938428" y="-10163"/>
            <a:ext cx="7888704" cy="2095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2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680142" y="2163513"/>
            <a:ext cx="8199111" cy="2621576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29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6498" y="1171612"/>
            <a:ext cx="7895004" cy="7943776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0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0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6" name="Google Shape;456;p30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457" name="Google Shape;457;p30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30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9" name="Google Shape;459;p30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0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pic>
        <p:nvPicPr>
          <p:cNvPr id="461" name="Google Shape;461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469486" y="7833047"/>
            <a:ext cx="5672002" cy="1201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3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23168" y="6986825"/>
            <a:ext cx="7474187" cy="2608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3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838218" y="601103"/>
            <a:ext cx="1789803" cy="5877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3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4092395" y="467544"/>
            <a:ext cx="1746873" cy="6144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3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963337" y="-132328"/>
            <a:ext cx="7737566" cy="2055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3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692795" y="1947073"/>
            <a:ext cx="8036993" cy="1388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3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656812" y="3430818"/>
            <a:ext cx="8415002" cy="2608638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30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1"/>
          <p:cNvSpPr/>
          <p:nvPr/>
        </p:nvSpPr>
        <p:spPr>
          <a:xfrm rot="93030">
            <a:off x="1452099" y="3513573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4" name="Google Shape;474;p31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475" name="Google Shape;475;p31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31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7" name="Google Shape;477;p31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31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31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graphicFrame>
        <p:nvGraphicFramePr>
          <p:cNvPr id="480" name="Google Shape;480;p31"/>
          <p:cNvGraphicFramePr/>
          <p:nvPr/>
        </p:nvGraphicFramePr>
        <p:xfrm>
          <a:off x="3243935" y="6786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{14ABB98F-6F82-443E-B814-6E7F356D87E4}</a:tableStyleId>
              </a:tblPr>
              <a:tblGrid>
                <a:gridCol w="14695725"/>
              </a:tblGrid>
              <a:tr h="201842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Recommendation </a:t>
                      </a:r>
                      <a:r>
                        <a:rPr b="1"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571500" lvl="0" marL="57150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40"/>
                        <a:buFont typeface="Arial"/>
                        <a:buChar char="•"/>
                      </a:pP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Antipsychotics or mood stabilisers, either as monotherapy* or combination**, should be used to treat acute mania in bipolar disorder.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73025" marL="730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481" name="Google Shape;481;p31"/>
          <p:cNvSpPr txBox="1"/>
          <p:nvPr/>
        </p:nvSpPr>
        <p:spPr>
          <a:xfrm>
            <a:off x="3243935" y="3657697"/>
            <a:ext cx="13756102" cy="5897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*Monotherapy APs: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haloperidol, risperidone, paliperidone, olanzapine, quetiapine, aripiprazole, cariprazine, ziprasidone or asenapine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Monotherapy mood stabilisers: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lithium, valproate or carbamazepine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**Combination therapies: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lithium with either valproate, carbamazepine, risperidone, olanzapine, quetiapine or asenapine 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valproate with olanzapine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31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2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8" name="Google Shape;488;p32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489" name="Google Shape;489;p32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3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1" name="Google Shape;491;p32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32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32"/>
          <p:cNvSpPr txBox="1"/>
          <p:nvPr/>
        </p:nvSpPr>
        <p:spPr>
          <a:xfrm>
            <a:off x="12258557" y="9139812"/>
            <a:ext cx="5724644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20. Ratheesh A, Hammond D, Watson M, et al.. 2023;6(9):e2334078. 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32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495" name="Google Shape;495;p32"/>
          <p:cNvSpPr txBox="1"/>
          <p:nvPr/>
        </p:nvSpPr>
        <p:spPr>
          <a:xfrm>
            <a:off x="4597939" y="1196487"/>
            <a:ext cx="95130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DEPRESSIVE EPISODE</a:t>
            </a:r>
            <a:endParaRPr/>
          </a:p>
        </p:txBody>
      </p:sp>
      <p:sp>
        <p:nvSpPr>
          <p:cNvPr id="496" name="Google Shape;496;p32"/>
          <p:cNvSpPr txBox="1"/>
          <p:nvPr/>
        </p:nvSpPr>
        <p:spPr>
          <a:xfrm>
            <a:off x="4471261" y="2629390"/>
            <a:ext cx="12831319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Autofit/>
          </a:bodyPr>
          <a:lstStyle/>
          <a:p>
            <a:pPr indent="-5334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Account for much of the time spent unwell, including subsyndromal presentation and long-term functional impairment. </a:t>
            </a:r>
            <a:endParaRPr/>
          </a:p>
          <a:p>
            <a:pPr indent="-3048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334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Management is a challenging task given the risk of treatment-emergent manic switch and increasing choices of treatment.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2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3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3" name="Google Shape;503;p33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04" name="Google Shape;504;p33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33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6" name="Google Shape;506;p33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33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33"/>
          <p:cNvSpPr txBox="1"/>
          <p:nvPr/>
        </p:nvSpPr>
        <p:spPr>
          <a:xfrm>
            <a:off x="3619831" y="1714182"/>
            <a:ext cx="131338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33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510" name="Google Shape;510;p33"/>
          <p:cNvSpPr txBox="1"/>
          <p:nvPr/>
        </p:nvSpPr>
        <p:spPr>
          <a:xfrm>
            <a:off x="3237279" y="1421326"/>
            <a:ext cx="14523779" cy="1167092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network meta-analysis comparing monotherapy vs placebo showed:</a:t>
            </a:r>
            <a:r>
              <a:rPr b="0" baseline="3000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baseline="3000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baseline="3000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baseline="3000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baseline="3000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660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9265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 difference in discontinuation rate due to AEs for all medications except aripiprazole (OR=2.25, 95% CI 1.18 to 4.30) and quetiapine (OR=1.80, 95% 1.26 to 2.55)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34- Bahji A, Ermacora D, Stephenson C, et al. 2020;269:154-84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33"/>
          <p:cNvSpPr txBox="1"/>
          <p:nvPr/>
        </p:nvSpPr>
        <p:spPr>
          <a:xfrm>
            <a:off x="4248659" y="435611"/>
            <a:ext cx="12664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/>
              <a:t>MONOTHERAPIES</a:t>
            </a:r>
            <a:endParaRPr/>
          </a:p>
        </p:txBody>
      </p:sp>
      <p:sp>
        <p:nvSpPr>
          <p:cNvPr id="512" name="Google Shape;512;p33"/>
          <p:cNvSpPr txBox="1"/>
          <p:nvPr/>
        </p:nvSpPr>
        <p:spPr>
          <a:xfrm>
            <a:off x="3200114" y="1968436"/>
            <a:ext cx="6888900" cy="6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69265" lvl="0" marL="609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higher response rates</a:t>
            </a: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tranylcypromine,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venlafaxine,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fluoxetine,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imipramine,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valproate, </a:t>
            </a:r>
            <a:endParaRPr/>
          </a:p>
          <a:p>
            <a:pPr indent="-571500" lvl="0" marL="71183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olanzapine/fluoxetine combination (OFC),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lurasidone,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olanzapine,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quetiapine,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cariprazine </a:t>
            </a:r>
            <a:endParaRPr sz="2800"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lamotrigine</a:t>
            </a:r>
            <a:endParaRPr/>
          </a:p>
        </p:txBody>
      </p:sp>
      <p:sp>
        <p:nvSpPr>
          <p:cNvPr id="513" name="Google Shape;513;p33"/>
          <p:cNvSpPr txBox="1"/>
          <p:nvPr/>
        </p:nvSpPr>
        <p:spPr>
          <a:xfrm>
            <a:off x="9064303" y="2004872"/>
            <a:ext cx="4501619" cy="49346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69265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higher remission rates: 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tranylcypromine,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fluoxetine,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venlafaxine,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OFC,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quetiapine,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lurasidone,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olanzapine,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lamotrigine</a:t>
            </a:r>
            <a:endParaRPr/>
          </a:p>
        </p:txBody>
      </p:sp>
      <p:sp>
        <p:nvSpPr>
          <p:cNvPr id="514" name="Google Shape;514;p33"/>
          <p:cNvSpPr txBox="1"/>
          <p:nvPr/>
        </p:nvSpPr>
        <p:spPr>
          <a:xfrm>
            <a:off x="13318981" y="1950264"/>
            <a:ext cx="4944770" cy="40934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69265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reduction in depression severity</a:t>
            </a: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fluoxetine,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valproate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lurasidone, 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cariprazine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olanzapine,</a:t>
            </a:r>
            <a:endParaRPr/>
          </a:p>
          <a:p>
            <a:pPr indent="-571500" lvl="0" marL="711835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quetiapine</a:t>
            </a:r>
            <a:endParaRPr/>
          </a:p>
        </p:txBody>
      </p:sp>
      <p:sp>
        <p:nvSpPr>
          <p:cNvPr id="515" name="Google Shape;515;p33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9" name="Google Shape;239;p2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240" name="Google Shape;240;p2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2" name="Google Shape;242;p2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"/>
          <p:cNvSpPr txBox="1"/>
          <p:nvPr/>
        </p:nvSpPr>
        <p:spPr>
          <a:xfrm>
            <a:off x="3545236" y="2909098"/>
            <a:ext cx="1283131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understand the efficacy and tolerability of various pharmacological agents in the management of patients with Bipolar Disorder in manic and depressive episodes </a:t>
            </a:r>
            <a:endParaRPr/>
          </a:p>
        </p:txBody>
      </p:sp>
      <p:sp>
        <p:nvSpPr>
          <p:cNvPr id="245" name="Google Shape;245;p2"/>
          <p:cNvSpPr txBox="1"/>
          <p:nvPr/>
        </p:nvSpPr>
        <p:spPr>
          <a:xfrm>
            <a:off x="3731215" y="9308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OBJECTIVE</a:t>
            </a:r>
            <a:endParaRPr/>
          </a:p>
        </p:txBody>
      </p:sp>
      <p:sp>
        <p:nvSpPr>
          <p:cNvPr id="246" name="Google Shape;246;p2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247" name="Google Shape;247;p2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4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Google Shape;521;p3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22" name="Google Shape;522;p34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34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24" name="Google Shape;524;p34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34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34"/>
          <p:cNvSpPr txBox="1"/>
          <p:nvPr/>
        </p:nvSpPr>
        <p:spPr>
          <a:xfrm>
            <a:off x="3619831" y="1714182"/>
            <a:ext cx="131338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34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528" name="Google Shape;528;p34"/>
          <p:cNvSpPr txBox="1"/>
          <p:nvPr/>
        </p:nvSpPr>
        <p:spPr>
          <a:xfrm>
            <a:off x="3237279" y="1612251"/>
            <a:ext cx="14136321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recent large network meta-analysis  compared different pharmacological treatments vs placebo reported:</a:t>
            </a:r>
            <a:r>
              <a:rPr b="0" baseline="3000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35</a:t>
            </a:r>
            <a:endParaRPr/>
          </a:p>
          <a:p>
            <a:pPr indent="-464819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improved depressive symptoms in MADRS, HAM-D, IDS or QIDS-SR: OFC, quetiapine, olanzapine, lurasidone, lumateperone, cariprazine and lamotrigine. </a:t>
            </a:r>
            <a:endParaRPr/>
          </a:p>
          <a:p>
            <a:pPr indent="0" lvl="0" marL="144781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4819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quetiapine reduced the risk of manic switch (OR=0.49, 95% CI 0.33 to 0.75) while NS risk was seen in all other individual drugs e.g. lithium, antiepileptics, antidepressants or Aps</a:t>
            </a:r>
            <a:endParaRPr/>
          </a:p>
          <a:p>
            <a:pPr indent="0" lvl="0" marL="144781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4819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lumateperone (OR=2.71, 95% CI 1.29 to 5.71) and quetiapine (OR=1.99, 95% CI 1.51 to 2.63) had a higher risk of discontinuation due to AEs</a:t>
            </a:r>
            <a:endParaRPr/>
          </a:p>
          <a:p>
            <a:pPr indent="0" lvl="0" marL="3048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35- Yildiz A, Siafis S, Mavridis D, et al. 2023;10(9):693-70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34"/>
          <p:cNvSpPr txBox="1"/>
          <p:nvPr/>
        </p:nvSpPr>
        <p:spPr>
          <a:xfrm>
            <a:off x="3854533" y="576535"/>
            <a:ext cx="1266443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ANTI-PSYCHOTICS</a:t>
            </a:r>
            <a:endParaRPr/>
          </a:p>
        </p:txBody>
      </p:sp>
      <p:sp>
        <p:nvSpPr>
          <p:cNvPr id="530" name="Google Shape;530;p34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35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6" name="Google Shape;536;p35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37" name="Google Shape;537;p35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35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9" name="Google Shape;539;p35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35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35"/>
          <p:cNvSpPr txBox="1"/>
          <p:nvPr/>
        </p:nvSpPr>
        <p:spPr>
          <a:xfrm>
            <a:off x="3619831" y="1714182"/>
            <a:ext cx="131338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35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543" name="Google Shape;543;p35"/>
          <p:cNvSpPr txBox="1"/>
          <p:nvPr/>
        </p:nvSpPr>
        <p:spPr>
          <a:xfrm>
            <a:off x="4089237" y="467836"/>
            <a:ext cx="1266443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ATYPICAL ANTIPSYCHOTIC (AAP)</a:t>
            </a:r>
            <a:endParaRPr/>
          </a:p>
        </p:txBody>
      </p:sp>
      <p:sp>
        <p:nvSpPr>
          <p:cNvPr id="544" name="Google Shape;544;p35"/>
          <p:cNvSpPr txBox="1"/>
          <p:nvPr/>
        </p:nvSpPr>
        <p:spPr>
          <a:xfrm>
            <a:off x="3237279" y="1714182"/>
            <a:ext cx="14040092" cy="49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the third network meta-analysis on atypical antipsychotic (AAP) monotherapy vs placebo revealed:</a:t>
            </a:r>
            <a:r>
              <a:rPr b="0" baseline="3000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</a:t>
            </a:r>
            <a:endParaRPr/>
          </a:p>
          <a:p>
            <a:pPr indent="-4826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significant improvement in MADRS: lurasidone, olanzapine, quetiapine and cariprazine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26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 difference in discontinuation rate due to AEs in lurasidone, cariprazine, olanzapine and ziprasidone; significantly higher risk in aripiprazole and quetiapine</a:t>
            </a:r>
            <a:endParaRPr/>
          </a:p>
          <a:p>
            <a:pPr indent="-3048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26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According to SUCRA analyses, lurasidone, olanzapine and quetiapine ranked first for improvement in MADRS compared with placebo followed by cariprazine. </a:t>
            </a:r>
            <a:endParaRPr/>
          </a:p>
          <a:p>
            <a:pPr indent="0" lvl="0" marL="3048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36- Kadakia A, Dembek C, Heller V, et al.. 2021;21(1):249.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35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6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1" name="Google Shape;551;p36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52" name="Google Shape;552;p36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3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4" name="Google Shape;554;p36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36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36"/>
          <p:cNvSpPr txBox="1"/>
          <p:nvPr/>
        </p:nvSpPr>
        <p:spPr>
          <a:xfrm>
            <a:off x="3619831" y="1714182"/>
            <a:ext cx="1313383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36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558" name="Google Shape;558;p36"/>
          <p:cNvSpPr txBox="1"/>
          <p:nvPr/>
        </p:nvSpPr>
        <p:spPr>
          <a:xfrm>
            <a:off x="4089237" y="818263"/>
            <a:ext cx="1266443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ANTI-DEPRESSANTS</a:t>
            </a:r>
            <a:endParaRPr/>
          </a:p>
        </p:txBody>
      </p:sp>
      <p:sp>
        <p:nvSpPr>
          <p:cNvPr id="559" name="Google Shape;559;p36"/>
          <p:cNvSpPr txBox="1"/>
          <p:nvPr/>
        </p:nvSpPr>
        <p:spPr>
          <a:xfrm>
            <a:off x="3237279" y="1855139"/>
            <a:ext cx="14662947" cy="51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meta-analyses of patients on mood stabilisers or APs comparing  adjunctive of antidepressants vs placebo showed:</a:t>
            </a:r>
            <a:r>
              <a:rPr b="0" baseline="3000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37,38</a:t>
            </a:r>
            <a:endParaRPr/>
          </a:p>
          <a:p>
            <a:pPr indent="-4572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small reduction in depressive symptoms in the intervention group</a:t>
            </a:r>
            <a:endParaRPr/>
          </a:p>
          <a:p>
            <a:pPr indent="-4572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 difference in response and remission</a:t>
            </a:r>
            <a:endParaRPr/>
          </a:p>
          <a:p>
            <a:pPr indent="-4572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 difference in affective switch at short-term (up to 26 weeks) but a risk at long-term (52 weeks)</a:t>
            </a:r>
            <a:endParaRPr/>
          </a:p>
          <a:p>
            <a:pPr indent="-457200" lvl="0" marL="6096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 difference in patients with at least one AE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few guidelines recommend that antidepressants may be used as short-term adjunctive treatment but not as monotherapy in acute bipolar depression. </a:t>
            </a:r>
            <a:r>
              <a:rPr b="0" baseline="3000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6, 39, 40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36"/>
          <p:cNvSpPr txBox="1"/>
          <p:nvPr/>
        </p:nvSpPr>
        <p:spPr>
          <a:xfrm>
            <a:off x="12915255" y="7873653"/>
            <a:ext cx="10135892" cy="2285807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6- Ministry of Health Malaysia. 2014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37- Hu Y, Zhang H, Wang H, et al. 2022;311:11446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38- McGirr A, Vöhringer PA, Ghaemi SN, et al. 2016;3(12):1138-46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85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39- Malhi GS, Bell E, Bassett D, et al. 2021;55(1):7-117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85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40-Yatham LN, Kennedy SH, Parikh SV, et al. 2018;20(2):97-170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36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37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7" name="Google Shape;567;p37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68" name="Google Shape;568;p37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3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0" name="Google Shape;570;p37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37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37"/>
          <p:cNvSpPr txBox="1"/>
          <p:nvPr/>
        </p:nvSpPr>
        <p:spPr>
          <a:xfrm>
            <a:off x="3619831" y="739019"/>
            <a:ext cx="9972162" cy="1353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LITHIUM</a:t>
            </a:r>
            <a:endParaRPr/>
          </a:p>
        </p:txBody>
      </p:sp>
      <p:sp>
        <p:nvSpPr>
          <p:cNvPr id="573" name="Google Shape;573;p37"/>
          <p:cNvSpPr txBox="1"/>
          <p:nvPr/>
        </p:nvSpPr>
        <p:spPr>
          <a:xfrm>
            <a:off x="3619831" y="2564202"/>
            <a:ext cx="1369177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Arial"/>
              <a:buChar char="•"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the use of lithium, existing guidelines have recommended that it may be used in bipolar depression </a:t>
            </a:r>
            <a:r>
              <a:rPr b="0" baseline="3000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39, 40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	</a:t>
            </a:r>
            <a:endParaRPr/>
          </a:p>
        </p:txBody>
      </p:sp>
      <p:sp>
        <p:nvSpPr>
          <p:cNvPr id="574" name="Google Shape;574;p37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575" name="Google Shape;575;p37"/>
          <p:cNvSpPr txBox="1"/>
          <p:nvPr/>
        </p:nvSpPr>
        <p:spPr>
          <a:xfrm>
            <a:off x="12130007" y="5891510"/>
            <a:ext cx="11117451" cy="16540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39- Malhi GS, Bell E, Bassett D, et al. 2021;55(1):7-117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40-Yatham LN, Kennedy SH, Parikh SV, et al. 2018;20(2):97-170.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</a:t>
            </a:r>
            <a:endParaRPr/>
          </a:p>
        </p:txBody>
      </p:sp>
      <p:sp>
        <p:nvSpPr>
          <p:cNvPr id="576" name="Google Shape;576;p37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38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2" name="Google Shape;582;p38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83" name="Google Shape;583;p38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3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5" name="Google Shape;585;p38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38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38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graphicFrame>
        <p:nvGraphicFramePr>
          <p:cNvPr id="588" name="Google Shape;588;p38"/>
          <p:cNvGraphicFramePr/>
          <p:nvPr/>
        </p:nvGraphicFramePr>
        <p:xfrm>
          <a:off x="3379837" y="60405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{14ABB98F-6F82-443E-B814-6E7F356D87E4}</a:tableStyleId>
              </a:tblPr>
              <a:tblGrid>
                <a:gridCol w="14603375"/>
              </a:tblGrid>
              <a:tr h="50800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</a:t>
                      </a:r>
                      <a:r>
                        <a:rPr b="1"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commendation 3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Noto Sans Symbols"/>
                        <a:buChar char="∙"/>
                      </a:pP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Atypical antipsychotics* or mood stabilisers**, either as monotherapy or combination, should be used to treat depressive episodes in bipolar disorder.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Noto Sans Symbols"/>
                        <a:buChar char="∙"/>
                      </a:pP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Antidepressants may be used as short-term adjunctive treatment but not as monotherapy in acute bipolar depression.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Courier New"/>
                        <a:buChar char="o"/>
                      </a:pP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Occurrence of treatment-emergent manic switch should be monitored. 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73025" marL="730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589" name="Google Shape;589;p38"/>
          <p:cNvSpPr txBox="1"/>
          <p:nvPr/>
        </p:nvSpPr>
        <p:spPr>
          <a:xfrm>
            <a:off x="3643884" y="6344314"/>
            <a:ext cx="13622768" cy="20092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AAPs: olanzapine, quetiapine, lurasidone, cariprazine, OFC, lumateperone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**mood stabilisers: lamotrigine, valproate, lithium</a:t>
            </a:r>
            <a:endParaRPr b="0" i="0" sz="3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p38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39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6" name="Google Shape;596;p39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97" name="Google Shape;597;p39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39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9" name="Google Shape;599;p39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39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39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pic>
        <p:nvPicPr>
          <p:cNvPr id="602" name="Google Shape;602;p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37279" y="838070"/>
            <a:ext cx="13716000" cy="8402233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p39"/>
          <p:cNvSpPr txBox="1"/>
          <p:nvPr/>
        </p:nvSpPr>
        <p:spPr>
          <a:xfrm>
            <a:off x="3854270" y="307925"/>
            <a:ext cx="12482018" cy="530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81026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ALGORITHM 2. TREATMENT OF ACUTE DEPRESSIVE EPISODE</a:t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39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0"/>
          <p:cNvSpPr/>
          <p:nvPr/>
        </p:nvSpPr>
        <p:spPr>
          <a:xfrm>
            <a:off x="318975" y="193650"/>
            <a:ext cx="2836800" cy="437445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7125" lIns="137125" spcFirstLastPara="1" rIns="137125" wrap="square" tIns="13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0" name="Google Shape;61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8870" y="54432"/>
            <a:ext cx="2645893" cy="3810330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p40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2" name="Google Shape;612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55775" y="1274035"/>
            <a:ext cx="13471076" cy="6560536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40"/>
          <p:cNvSpPr/>
          <p:nvPr/>
        </p:nvSpPr>
        <p:spPr>
          <a:xfrm>
            <a:off x="2650209" y="3878984"/>
            <a:ext cx="15003967" cy="437445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40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615" name="Google Shape;615;p40"/>
          <p:cNvSpPr txBox="1"/>
          <p:nvPr>
            <p:ph idx="12" type="sldNum"/>
          </p:nvPr>
        </p:nvSpPr>
        <p:spPr>
          <a:xfrm>
            <a:off x="16626851" y="193650"/>
            <a:ext cx="1097550" cy="787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 sz="2000">
                <a:solidFill>
                  <a:schemeClr val="dk2"/>
                </a:solidFill>
              </a:rPr>
              <a:t>‹#›</a:t>
            </a:fld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" name="Google Shape;62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4868" y="791917"/>
            <a:ext cx="14036773" cy="7375689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41"/>
          <p:cNvSpPr/>
          <p:nvPr/>
        </p:nvSpPr>
        <p:spPr>
          <a:xfrm>
            <a:off x="318975" y="193650"/>
            <a:ext cx="2836800" cy="437445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37125" lIns="137125" spcFirstLastPara="1" rIns="137125" wrap="square" tIns="13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41"/>
          <p:cNvSpPr/>
          <p:nvPr/>
        </p:nvSpPr>
        <p:spPr>
          <a:xfrm>
            <a:off x="13059000" y="7438988"/>
            <a:ext cx="5229000" cy="264285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41"/>
          <p:cNvSpPr txBox="1"/>
          <p:nvPr/>
        </p:nvSpPr>
        <p:spPr>
          <a:xfrm>
            <a:off x="3771900" y="5523582"/>
            <a:ext cx="9814032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624" name="Google Shape;624;p41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5" name="Google Shape;625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8975" y="181613"/>
            <a:ext cx="2645893" cy="381033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p41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627" name="Google Shape;627;p41"/>
          <p:cNvSpPr txBox="1"/>
          <p:nvPr>
            <p:ph idx="12" type="sldNum"/>
          </p:nvPr>
        </p:nvSpPr>
        <p:spPr>
          <a:xfrm>
            <a:off x="16871475" y="181613"/>
            <a:ext cx="1097550" cy="787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 sz="1800">
                <a:solidFill>
                  <a:schemeClr val="dk2"/>
                </a:solidFill>
              </a:rPr>
              <a:t>‹#›</a:t>
            </a:fld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42"/>
          <p:cNvSpPr txBox="1"/>
          <p:nvPr>
            <p:ph type="title"/>
          </p:nvPr>
        </p:nvSpPr>
        <p:spPr>
          <a:xfrm>
            <a:off x="623475" y="354023"/>
            <a:ext cx="17041050" cy="1145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</a:pPr>
            <a:r>
              <a:rPr b="1" lang="en-US" sz="5400">
                <a:latin typeface="Arial"/>
                <a:ea typeface="Arial"/>
                <a:cs typeface="Arial"/>
                <a:sym typeface="Arial"/>
              </a:rPr>
              <a:t>TAKE HOME MESSAGE </a:t>
            </a:r>
            <a:endParaRPr b="1" sz="5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Google Shape;633;p42"/>
          <p:cNvSpPr txBox="1"/>
          <p:nvPr>
            <p:ph idx="1" type="body"/>
          </p:nvPr>
        </p:nvSpPr>
        <p:spPr>
          <a:xfrm>
            <a:off x="2882250" y="1499273"/>
            <a:ext cx="14894306" cy="7303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42925" lvl="0" marL="6858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96"/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Antipsychotics (AP), mood stabilisers either monotherapy or combination, should be used in acute manic episodes. </a:t>
            </a:r>
            <a:endParaRPr/>
          </a:p>
          <a:p>
            <a:pPr indent="-403479" lvl="0" marL="6858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96"/>
              <a:buFont typeface="Arial"/>
              <a:buNone/>
            </a:pPr>
            <a:r>
              <a:t/>
            </a:r>
            <a:endParaRPr sz="3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42925" lvl="0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6"/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Atypical antipsychotics (AAP)  or mood stabilisers, either as monotherapy or combination,  should be used in acute depressive episodes </a:t>
            </a:r>
            <a:endParaRPr/>
          </a:p>
          <a:p>
            <a:pPr indent="-403479" lvl="0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6"/>
              <a:buFont typeface="Arial"/>
              <a:buNone/>
            </a:pPr>
            <a:r>
              <a:t/>
            </a:r>
            <a:endParaRPr sz="3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42925" lvl="0" marL="6858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6"/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Switching monotherapy, add-on combination strategies or switching combination medications could be considered in patients who showed poor response. </a:t>
            </a:r>
            <a:endParaRPr/>
          </a:p>
          <a:p>
            <a:pPr indent="-403479" lvl="0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6"/>
              <a:buFont typeface="Arial"/>
              <a:buNone/>
            </a:pPr>
            <a:r>
              <a:t/>
            </a:r>
            <a:endParaRPr sz="3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42925" lvl="0" marL="6858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96"/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Antidepressants may be considered in the short-term adjunctive treatment of bipolar depressive episodes with careful monitoring of manic switch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3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3600"/>
          </a:p>
        </p:txBody>
      </p:sp>
      <p:sp>
        <p:nvSpPr>
          <p:cNvPr id="634" name="Google Shape;634;p42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635" name="Google Shape;635;p42"/>
          <p:cNvSpPr txBox="1"/>
          <p:nvPr>
            <p:ph idx="12" type="sldNum"/>
          </p:nvPr>
        </p:nvSpPr>
        <p:spPr>
          <a:xfrm>
            <a:off x="16679006" y="139598"/>
            <a:ext cx="1097550" cy="787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 sz="2000">
                <a:solidFill>
                  <a:schemeClr val="dk2"/>
                </a:solidFill>
              </a:rPr>
              <a:t>‹#›</a:t>
            </a:fld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0" name="Google Shape;640;p3"/>
          <p:cNvGrpSpPr/>
          <p:nvPr/>
        </p:nvGrpSpPr>
        <p:grpSpPr>
          <a:xfrm>
            <a:off x="-3434405" y="-2424537"/>
            <a:ext cx="22827326" cy="3667449"/>
            <a:chOff x="0" y="0"/>
            <a:chExt cx="5660972" cy="909494"/>
          </a:xfrm>
        </p:grpSpPr>
        <p:sp>
          <p:nvSpPr>
            <p:cNvPr id="641" name="Google Shape;641;p3"/>
            <p:cNvSpPr/>
            <p:nvPr/>
          </p:nvSpPr>
          <p:spPr>
            <a:xfrm>
              <a:off x="0" y="0"/>
              <a:ext cx="5660972" cy="909494"/>
            </a:xfrm>
            <a:custGeom>
              <a:rect b="b" l="l" r="r" t="t"/>
              <a:pathLst>
                <a:path extrusionOk="0" h="909494" w="5660972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642" name="Google Shape;642;p3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3" name="Google Shape;643;p3"/>
          <p:cNvSpPr/>
          <p:nvPr/>
        </p:nvSpPr>
        <p:spPr>
          <a:xfrm rot="4876606">
            <a:off x="-2631017" y="7726570"/>
            <a:ext cx="4714159" cy="4819308"/>
          </a:xfrm>
          <a:custGeom>
            <a:rect b="b" l="l" r="r" t="t"/>
            <a:pathLst>
              <a:path extrusionOk="0" h="4819308" w="4714159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44" name="Google Shape;644;p3"/>
          <p:cNvSpPr/>
          <p:nvPr/>
        </p:nvSpPr>
        <p:spPr>
          <a:xfrm>
            <a:off x="11857221" y="1719908"/>
            <a:ext cx="4955368" cy="7132071"/>
          </a:xfrm>
          <a:custGeom>
            <a:rect b="b" l="l" r="r" t="t"/>
            <a:pathLst>
              <a:path extrusionOk="0" h="7132071" w="4955368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</p:sp>
      <p:grpSp>
        <p:nvGrpSpPr>
          <p:cNvPr id="645" name="Google Shape;645;p3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646" name="Google Shape;646;p3"/>
            <p:cNvSpPr/>
            <p:nvPr/>
          </p:nvSpPr>
          <p:spPr>
            <a:xfrm>
              <a:off x="0" y="0"/>
              <a:ext cx="9609927" cy="1032381"/>
            </a:xfrm>
            <a:custGeom>
              <a:rect b="b" l="l" r="r" t="t"/>
              <a:pathLst>
                <a:path extrusionOk="0" h="1032381" w="9609927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647" name="Google Shape;647;p3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8" name="Google Shape;648;p3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34"/>
              <a:buFont typeface="Arial"/>
              <a:buNone/>
            </a:pPr>
            <a:r>
              <a:rPr b="1" i="0" lang="en-US" sz="4934" u="none" cap="none" strike="noStrike">
                <a:solidFill>
                  <a:srgbClr val="462DD4"/>
                </a:solidFill>
                <a:latin typeface="Poppins"/>
                <a:ea typeface="Poppins"/>
                <a:cs typeface="Poppins"/>
                <a:sym typeface="Poppins"/>
              </a:rPr>
              <a:t>THANK YOU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9" name="Google Shape;649;p3"/>
          <p:cNvSpPr/>
          <p:nvPr/>
        </p:nvSpPr>
        <p:spPr>
          <a:xfrm>
            <a:off x="1028700" y="-386950"/>
            <a:ext cx="10062506" cy="10136224"/>
          </a:xfrm>
          <a:custGeom>
            <a:rect b="b" l="l" r="r" t="t"/>
            <a:pathLst>
              <a:path extrusionOk="0" h="10136224" w="10062506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18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0" name="Google Shape;65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7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3" name="Google Shape;253;p17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254" name="Google Shape;254;p17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6" name="Google Shape;256;p17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17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17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259" name="Google Shape;259;p17"/>
          <p:cNvSpPr txBox="1"/>
          <p:nvPr/>
        </p:nvSpPr>
        <p:spPr>
          <a:xfrm>
            <a:off x="4226724" y="384425"/>
            <a:ext cx="13497072" cy="927428"/>
          </a:xfrm>
          <a:prstGeom prst="rect">
            <a:avLst/>
          </a:prstGeom>
          <a:noFill/>
          <a:ln>
            <a:noFill/>
          </a:ln>
        </p:spPr>
        <p:txBody>
          <a:bodyPr anchorCtr="0" anchor="ctr" bIns="30475" lIns="60950" spcFirstLastPara="1" rIns="60950" wrap="square" tIns="304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TREATMENT - GENERAL PRINCIPLES</a:t>
            </a:r>
            <a:endParaRPr/>
          </a:p>
        </p:txBody>
      </p:sp>
      <p:sp>
        <p:nvSpPr>
          <p:cNvPr id="260" name="Google Shape;260;p17"/>
          <p:cNvSpPr txBox="1"/>
          <p:nvPr/>
        </p:nvSpPr>
        <p:spPr>
          <a:xfrm>
            <a:off x="4980083" y="1362009"/>
            <a:ext cx="12549159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rmAutofit/>
          </a:bodyPr>
          <a:lstStyle/>
          <a:p>
            <a:pPr indent="-4826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Pharmacological interventions</a:t>
            </a:r>
            <a:endParaRPr/>
          </a:p>
          <a:p>
            <a:pPr indent="-4826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Psychotherapies</a:t>
            </a:r>
            <a:endParaRPr/>
          </a:p>
          <a:p>
            <a:pPr indent="-4826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 therapies</a:t>
            </a:r>
            <a:endParaRPr/>
          </a:p>
          <a:p>
            <a:pPr indent="-3048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Treatment needs to be individualised and patient-centered, focusing on patient-related outcomes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61" name="Google Shape;261;p17"/>
          <p:cNvGraphicFramePr/>
          <p:nvPr/>
        </p:nvGraphicFramePr>
        <p:xfrm>
          <a:off x="799844" y="63949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{14ABB98F-6F82-443E-B814-6E7F356D87E4}</a:tableStyleId>
              </a:tblPr>
              <a:tblGrid>
                <a:gridCol w="16470425"/>
              </a:tblGrid>
              <a:tr h="678975">
                <a:tc>
                  <a:txBody>
                    <a:bodyPr/>
                    <a:lstStyle/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40"/>
                        <a:buFont typeface="Arial"/>
                        <a:buChar char="•"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Response </a:t>
                      </a: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 treatment is defined as a ≥50% reduction of total score in standardised rating scales.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40"/>
                        <a:buFont typeface="Arial"/>
                        <a:buChar char="•"/>
                      </a:pP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Remission is an outcome of effectiveness measured by varying cut-off points in standardised scales used in clinical trials.</a:t>
                      </a:r>
                      <a:endParaRPr sz="40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5725" marL="657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62" name="Google Shape;262;p17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8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8" name="Google Shape;268;p18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269" name="Google Shape;269;p18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1" name="Google Shape;271;p18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8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8"/>
          <p:cNvSpPr txBox="1"/>
          <p:nvPr/>
        </p:nvSpPr>
        <p:spPr>
          <a:xfrm>
            <a:off x="3394699" y="509767"/>
            <a:ext cx="9972162" cy="1353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CHOICE OF MEDICATIONS</a:t>
            </a:r>
            <a:endParaRPr b="1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8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275" name="Google Shape;275;p18"/>
          <p:cNvSpPr txBox="1"/>
          <p:nvPr/>
        </p:nvSpPr>
        <p:spPr>
          <a:xfrm>
            <a:off x="3892779" y="1887070"/>
            <a:ext cx="9834141" cy="49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Effectiveness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Safety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Availability and affordability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Concomitant medications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Response to previous medication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Family history of medication response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Patient preference 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Medical and psychiatric co-morbidities </a:t>
            </a:r>
            <a:endParaRPr/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8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9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2" name="Google Shape;282;p19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283" name="Google Shape;283;p19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9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5" name="Google Shape;285;p19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9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9"/>
          <p:cNvSpPr txBox="1"/>
          <p:nvPr/>
        </p:nvSpPr>
        <p:spPr>
          <a:xfrm>
            <a:off x="3394699" y="509767"/>
            <a:ext cx="9972162" cy="1353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MANIC EPISODE</a:t>
            </a:r>
            <a:endParaRPr b="1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9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289" name="Google Shape;289;p19"/>
          <p:cNvSpPr txBox="1"/>
          <p:nvPr/>
        </p:nvSpPr>
        <p:spPr>
          <a:xfrm>
            <a:off x="3395122" y="1862960"/>
            <a:ext cx="12109937" cy="48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30475" lIns="60950" spcFirstLastPara="1" rIns="60950" wrap="square" tIns="304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Challenges may include agitation, impulsivity, risky behaviour, aggression and reduced insight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Goal of treatment </a:t>
            </a:r>
            <a:endParaRPr/>
          </a:p>
          <a:p>
            <a:pPr indent="-342900" lvl="0" marL="4572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Rapidly achieve early remission </a:t>
            </a:r>
            <a:endParaRPr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Return to baseline levels of psychosocial functioning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Pharmacotherapy remains one of the main treatments for a manic episode </a:t>
            </a:r>
            <a:endParaRPr/>
          </a:p>
        </p:txBody>
      </p:sp>
      <p:sp>
        <p:nvSpPr>
          <p:cNvPr id="290" name="Google Shape;290;p19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0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0"/>
          <p:cNvSpPr/>
          <p:nvPr/>
        </p:nvSpPr>
        <p:spPr>
          <a:xfrm rot="8958111">
            <a:off x="11649136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0"/>
          <p:cNvSpPr/>
          <p:nvPr/>
        </p:nvSpPr>
        <p:spPr>
          <a:xfrm>
            <a:off x="211811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0"/>
          <p:cNvSpPr txBox="1"/>
          <p:nvPr/>
        </p:nvSpPr>
        <p:spPr>
          <a:xfrm>
            <a:off x="3081550" y="610950"/>
            <a:ext cx="16283700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75"/>
              <a:buFont typeface="Calibri"/>
              <a:buNone/>
            </a:pPr>
            <a:r>
              <a:rPr b="0" i="0" lang="en-US" sz="4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Large network meta-analysis on adults with </a:t>
            </a:r>
            <a:r>
              <a:rPr lang="en-US" sz="4600"/>
              <a:t>Bipolar Mania</a:t>
            </a:r>
            <a:endParaRPr sz="600"/>
          </a:p>
        </p:txBody>
      </p:sp>
      <p:graphicFrame>
        <p:nvGraphicFramePr>
          <p:cNvPr id="299" name="Google Shape;299;p20"/>
          <p:cNvGraphicFramePr/>
          <p:nvPr/>
        </p:nvGraphicFramePr>
        <p:xfrm>
          <a:off x="3497999" y="156054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{63A9F760-8DFB-4624-B17D-9C06A577B11A}</a:tableStyleId>
              </a:tblPr>
              <a:tblGrid>
                <a:gridCol w="6755575"/>
                <a:gridCol w="6755575"/>
              </a:tblGrid>
              <a:tr h="649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Effectiveness</a:t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Acceptability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1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More effective than placebo: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aripiprazole, asenapine, carbamazepine, cariprazine, haloperidol, lithium, olanzapine, paliperidone, quetiapine, risperidone, valproate and ziprasidone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Showed more acceptability (all-cause discontinuation) compared with placebo: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aripiprazole, olanzapine, quetiapine, risperidone and valproate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12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Not effective: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lamotrigine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00" name="Google Shape;300;p20"/>
          <p:cNvSpPr/>
          <p:nvPr/>
        </p:nvSpPr>
        <p:spPr>
          <a:xfrm>
            <a:off x="13018576" y="6555784"/>
            <a:ext cx="4964625" cy="2893146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assessment of primary papers not mentioned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20"/>
          <p:cNvSpPr txBox="1"/>
          <p:nvPr/>
        </p:nvSpPr>
        <p:spPr>
          <a:xfrm>
            <a:off x="13222347" y="9625903"/>
            <a:ext cx="5181599" cy="4736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27. Yildiz A, Nikodem M, Vieta E, et al. 2015;45(2):299-317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2" name="Google Shape;302;p20"/>
          <p:cNvGrpSpPr/>
          <p:nvPr/>
        </p:nvGrpSpPr>
        <p:grpSpPr>
          <a:xfrm>
            <a:off x="-814577" y="9417277"/>
            <a:ext cx="12831319" cy="2503193"/>
            <a:chOff x="0" y="0"/>
            <a:chExt cx="3379442" cy="659277"/>
          </a:xfrm>
        </p:grpSpPr>
        <p:sp>
          <p:nvSpPr>
            <p:cNvPr id="303" name="Google Shape;303;p20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20"/>
            <p:cNvSpPr txBox="1"/>
            <p:nvPr/>
          </p:nvSpPr>
          <p:spPr>
            <a:xfrm>
              <a:off x="0" y="246527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5" name="Google Shape;305;p20"/>
          <p:cNvSpPr txBox="1"/>
          <p:nvPr/>
        </p:nvSpPr>
        <p:spPr>
          <a:xfrm>
            <a:off x="0" y="9634813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306" name="Google Shape;306;p20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2" name="Google Shape;312;p21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313" name="Google Shape;313;p21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21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5" name="Google Shape;315;p21"/>
          <p:cNvSpPr/>
          <p:nvPr/>
        </p:nvSpPr>
        <p:spPr>
          <a:xfrm rot="8958111">
            <a:off x="11649136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1"/>
          <p:cNvSpPr/>
          <p:nvPr/>
        </p:nvSpPr>
        <p:spPr>
          <a:xfrm>
            <a:off x="211811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1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318" name="Google Shape;318;p21"/>
          <p:cNvSpPr txBox="1"/>
          <p:nvPr/>
        </p:nvSpPr>
        <p:spPr>
          <a:xfrm>
            <a:off x="3325647" y="580633"/>
            <a:ext cx="14962353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75"/>
              <a:buFont typeface="Calibri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Network meta-analysis on adults with </a:t>
            </a:r>
            <a:r>
              <a:rPr lang="en-US" sz="4800"/>
              <a:t>Bipolar Mania</a:t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19" name="Google Shape;319;p21"/>
          <p:cNvGraphicFramePr/>
          <p:nvPr/>
        </p:nvGraphicFramePr>
        <p:xfrm>
          <a:off x="3497999" y="156054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{63A9F760-8DFB-4624-B17D-9C06A577B11A}</a:tableStyleId>
              </a:tblPr>
              <a:tblGrid>
                <a:gridCol w="6755575"/>
                <a:gridCol w="6755575"/>
              </a:tblGrid>
              <a:tr h="50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Effectiveness</a:t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Acceptability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6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More effective than placebo (as monotherapy):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560"/>
                        <a:buFont typeface="Arial"/>
                        <a:buChar char="•"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Antipsychotics</a:t>
                      </a:r>
                      <a:b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haloperidol, risperidone, paliperidone, olanzapine, quetiapine, aripiprazole, cariprazine, ziprasidone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560"/>
                        <a:buFont typeface="Arial"/>
                        <a:buChar char="•"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Mood stabilisers</a:t>
                      </a:r>
                      <a:b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lithium, valproate, carbamazepine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Better acceptability (all-cause discontinuation) than placebo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Arial"/>
                        <a:buNone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Aripiprazole, olanzapine, quetiapine, and risperidone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20" name="Google Shape;320;p21"/>
          <p:cNvSpPr/>
          <p:nvPr/>
        </p:nvSpPr>
        <p:spPr>
          <a:xfrm>
            <a:off x="13018576" y="6555784"/>
            <a:ext cx="4964625" cy="2893146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of most of the primary papers were moderate</a:t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21"/>
          <p:cNvSpPr txBox="1"/>
          <p:nvPr/>
        </p:nvSpPr>
        <p:spPr>
          <a:xfrm>
            <a:off x="12859362" y="9697812"/>
            <a:ext cx="72840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142.Kishi T, Ikuta T, Matsuda Y, et al. 2022;27(2):1136-1144.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21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2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8" name="Google Shape;328;p22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329" name="Google Shape;329;p22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2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1" name="Google Shape;331;p22"/>
          <p:cNvSpPr/>
          <p:nvPr/>
        </p:nvSpPr>
        <p:spPr>
          <a:xfrm rot="8958111">
            <a:off x="11649136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2"/>
          <p:cNvSpPr/>
          <p:nvPr/>
        </p:nvSpPr>
        <p:spPr>
          <a:xfrm>
            <a:off x="211811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2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334" name="Google Shape;334;p22"/>
          <p:cNvSpPr txBox="1"/>
          <p:nvPr/>
        </p:nvSpPr>
        <p:spPr>
          <a:xfrm>
            <a:off x="3325647" y="468744"/>
            <a:ext cx="14962353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75"/>
              <a:buFont typeface="Calibri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Systematic review of RCTs on adults with </a:t>
            </a:r>
            <a:b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mania / hypomania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35" name="Google Shape;335;p22"/>
          <p:cNvGraphicFramePr/>
          <p:nvPr/>
        </p:nvGraphicFramePr>
        <p:xfrm>
          <a:off x="2918337" y="162150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{63A9F760-8DFB-4624-B17D-9C06A577B11A}</a:tableStyleId>
              </a:tblPr>
              <a:tblGrid>
                <a:gridCol w="6908250"/>
                <a:gridCol w="6908250"/>
              </a:tblGrid>
              <a:tr h="457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rPr lang="en-US" sz="3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Effectiveness</a:t>
                      </a:r>
                      <a:endParaRPr sz="3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Acceptability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6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b="1"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Olanzapine</a:t>
                      </a: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was more effective </a:t>
                      </a:r>
                      <a:r>
                        <a:rPr lang="en-US" sz="3200" u="sng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than asenapine </a:t>
                      </a:r>
                      <a:r>
                        <a:rPr b="1"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as an adjunct to valproate </a:t>
                      </a: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in reducing Young Mania Rating Scale (YMRS) and Clinical Global Impression-Bipolar Disorder (CGI-BP) scores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b="1"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Olanzapine</a:t>
                      </a: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en-US" sz="3200" u="sng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compared with asenapine:</a:t>
                      </a:r>
                      <a:b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increased waist circumference, waist-hip ratio and total cholesterol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rPr b="1"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Lithium </a:t>
                      </a: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was more effective </a:t>
                      </a:r>
                      <a:r>
                        <a:rPr lang="en-US" sz="3200" u="sng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than aripiprazole </a:t>
                      </a: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in reducing manic symptoms based on Manic State Rating Scale (MSRS) </a:t>
                      </a:r>
                      <a:endParaRPr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Reported AEs in </a:t>
                      </a:r>
                      <a:r>
                        <a:rPr b="1"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aripiprazole</a:t>
                      </a: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:</a:t>
                      </a:r>
                      <a:b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akathisia, mild stiffness and sedation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6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Reported AE in </a:t>
                      </a:r>
                      <a:r>
                        <a:rPr b="1"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lithium</a:t>
                      </a: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: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tremors</a:t>
                      </a:r>
                      <a:endParaRPr sz="3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36" name="Google Shape;336;p22"/>
          <p:cNvSpPr/>
          <p:nvPr/>
        </p:nvSpPr>
        <p:spPr>
          <a:xfrm>
            <a:off x="13783545" y="7079803"/>
            <a:ext cx="4380470" cy="2644264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Risk of bias reported to be high in most primary papers</a:t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2"/>
          <p:cNvSpPr txBox="1"/>
          <p:nvPr/>
        </p:nvSpPr>
        <p:spPr>
          <a:xfrm>
            <a:off x="12839929" y="9787671"/>
            <a:ext cx="72840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29. Keramatian K, Chakrabarty T, Saraf G, et al.2021;23(7):39.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2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3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4" name="Google Shape;344;p23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345" name="Google Shape;345;p23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23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7" name="Google Shape;347;p23"/>
          <p:cNvSpPr/>
          <p:nvPr/>
        </p:nvSpPr>
        <p:spPr>
          <a:xfrm rot="8958111">
            <a:off x="11649136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3"/>
          <p:cNvSpPr/>
          <p:nvPr/>
        </p:nvSpPr>
        <p:spPr>
          <a:xfrm>
            <a:off x="211811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9" l="0" r="0" t="-2603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23"/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CPG MANAGEMENT OF BIPOLAR DISORDER (SECOND EDITION)</a:t>
            </a:r>
            <a:endParaRPr/>
          </a:p>
        </p:txBody>
      </p:sp>
      <p:sp>
        <p:nvSpPr>
          <p:cNvPr id="350" name="Google Shape;350;p23"/>
          <p:cNvSpPr txBox="1"/>
          <p:nvPr/>
        </p:nvSpPr>
        <p:spPr>
          <a:xfrm>
            <a:off x="3325647" y="468744"/>
            <a:ext cx="14962353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75"/>
              <a:buFont typeface="Calibri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Systematic review on lithium on adults with bipolar mania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51" name="Google Shape;351;p23"/>
          <p:cNvGraphicFramePr/>
          <p:nvPr/>
        </p:nvGraphicFramePr>
        <p:xfrm>
          <a:off x="3325647" y="188035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{63A9F760-8DFB-4624-B17D-9C06A577B11A}</a:tableStyleId>
              </a:tblPr>
              <a:tblGrid>
                <a:gridCol w="6908250"/>
                <a:gridCol w="6908250"/>
              </a:tblGrid>
              <a:tr h="457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Arial"/>
                        <a:buNone/>
                      </a:pPr>
                      <a:r>
                        <a:rPr lang="en-US" sz="3600" u="none" cap="none" strike="noStrike"/>
                        <a:t>Effectiveness</a:t>
                      </a:r>
                      <a:endParaRPr sz="36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Acceptability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6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b="0" lang="en-US" sz="3200" u="none" cap="none" strike="noStrike"/>
                        <a:t>More effective than placebo in response, remission and improvement in YMRS scores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cap="none" strike="noStrike"/>
                        <a:t>(CGI-BP) scores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cap="none" strike="noStrike"/>
                        <a:t>       </a:t>
                      </a:r>
                      <a:r>
                        <a:rPr lang="en-US" sz="4000" u="none" cap="none" strike="noStrike"/>
                        <a:t>-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rPr b="0" lang="en-US" sz="3200" u="none" cap="none" strike="noStrike"/>
                        <a:t>M</a:t>
                      </a:r>
                      <a:r>
                        <a:rPr lang="en-US" sz="3200" u="none" cap="none" strike="noStrike"/>
                        <a:t>ore effective when used as a combination with either:</a:t>
                      </a:r>
                      <a:br>
                        <a:rPr lang="en-US" sz="3200" u="none" cap="none" strike="noStrike"/>
                      </a:br>
                      <a:br>
                        <a:rPr lang="en-US" sz="3200" u="none" cap="none" strike="noStrike"/>
                      </a:br>
                      <a:r>
                        <a:rPr lang="en-US" sz="3200" u="none" cap="none" strike="noStrike"/>
                        <a:t>risperidone, olanzapine, quetiapine, asenapine or carbamazepine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t/>
                      </a:r>
                      <a:endParaRPr sz="32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3200" u="none" cap="none" strike="noStrike"/>
                        <a:t>Compared with lithium monotherapy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2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3200" u="none" cap="none" strike="noStrike"/>
                        <a:t>Equally effective to valproate, carbamazepine and quetiapine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Calibri"/>
                        <a:buNone/>
                      </a:pPr>
                      <a:r>
                        <a:t/>
                      </a:r>
                      <a:endParaRPr sz="32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2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52" name="Google Shape;352;p23"/>
          <p:cNvSpPr/>
          <p:nvPr/>
        </p:nvSpPr>
        <p:spPr>
          <a:xfrm>
            <a:off x="11908216" y="3347438"/>
            <a:ext cx="6074985" cy="3107087"/>
          </a:xfrm>
          <a:prstGeom prst="ellipse">
            <a:avLst/>
          </a:prstGeom>
          <a:solidFill>
            <a:schemeClr val="l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assessment of primary papers not mentioned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23"/>
          <p:cNvSpPr txBox="1"/>
          <p:nvPr/>
        </p:nvSpPr>
        <p:spPr>
          <a:xfrm>
            <a:off x="13055886" y="9620674"/>
            <a:ext cx="72840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30. Fountoulakis KN, Tohen M, Zarate CA, Jr. 2022;54:100-15.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3"/>
          <p:cNvSpPr txBox="1"/>
          <p:nvPr>
            <p:ph idx="12" type="sldNum"/>
          </p:nvPr>
        </p:nvSpPr>
        <p:spPr>
          <a:xfrm>
            <a:off x="15972971" y="24583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OT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User</dc:creator>
</cp:coreProperties>
</file>